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0A1628"/>
            </a:gs>
            <a:gs pos="100000">
              <a:srgbClr val="2A9D8F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54864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E9C46A"/>
                </a:solidFill>
                <a:latin typeface="Calibri"/>
              </a:rPr>
              <a:t>● Monmouth University Scholarship Week 2026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59436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5200" b="1" i="0">
                <a:solidFill>
                  <a:srgbClr val="F8F9FA"/>
                </a:solidFill>
                <a:latin typeface="Georgia"/>
              </a:rPr>
              <a:t>Building
</a:t>
            </a:r>
            <a:r>
              <a:rPr sz="5200" b="1" i="0">
                <a:solidFill>
                  <a:srgbClr val="E9C46A"/>
                </a:solidFill>
                <a:latin typeface="Georgia"/>
              </a:rPr>
              <a:t>Leaders
</a:t>
            </a:r>
            <a:r>
              <a:rPr sz="3600" b="1" i="0">
                <a:solidFill>
                  <a:srgbClr val="999999"/>
                </a:solidFill>
                <a:latin typeface="Georgia"/>
              </a:rPr>
              <a:t>from the </a:t>
            </a:r>
            <a:r>
              <a:rPr sz="4400" b="1" i="0">
                <a:solidFill>
                  <a:srgbClr val="2A9D8F"/>
                </a:solidFill>
                <a:latin typeface="Georgia"/>
              </a:rPr>
              <a:t>Ground Up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4023360"/>
            <a:ext cx="182880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4297680"/>
            <a:ext cx="54864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800" b="0" i="0">
                <a:solidFill>
                  <a:srgbClr val="E8ECF1"/>
                </a:solidFill>
                <a:latin typeface="Calibri"/>
              </a:rPr>
              <a:t>How a Graduate Assistant Designed, Launched,
and Grew the </a:t>
            </a:r>
            <a:r>
              <a:rPr sz="1800" b="1" i="0">
                <a:solidFill>
                  <a:srgbClr val="E9C46A"/>
                </a:solidFill>
                <a:latin typeface="Calibri"/>
              </a:rPr>
              <a:t>SNHS Student
Ambassador Program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132320" y="731520"/>
            <a:ext cx="3017520" cy="4114800"/>
          </a:xfrm>
          <a:prstGeom prst="roundRect">
            <a:avLst/>
          </a:prstGeom>
          <a:solidFill>
            <a:srgbClr val="142035"/>
          </a:solidFill>
          <a:ln w="12700">
            <a:solidFill>
              <a:srgbClr val="2A35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223760" y="914400"/>
            <a:ext cx="283464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 i="0">
                <a:solidFill>
                  <a:srgbClr val="999999"/>
                </a:solidFill>
                <a:latin typeface="Calibri"/>
              </a:rPr>
              <a:t>PRESENTED BY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23760" y="1280160"/>
            <a:ext cx="283464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200" b="1" i="0">
                <a:solidFill>
                  <a:srgbClr val="F8F9FA"/>
                </a:solidFill>
                <a:latin typeface="Georgia"/>
              </a:rPr>
              <a:t>Bingjun 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23760" y="1828800"/>
            <a:ext cx="28346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9C46A"/>
                </a:solidFill>
                <a:latin typeface="Calibri"/>
              </a:rPr>
              <a:t>M.S.Ed.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23760" y="2286000"/>
            <a:ext cx="28346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0" i="0">
                <a:solidFill>
                  <a:srgbClr val="E8ECF1"/>
                </a:solidFill>
                <a:latin typeface="Calibri"/>
              </a:rPr>
              <a:t>Graduate Assistant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23760" y="2926080"/>
            <a:ext cx="283464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900" b="1" i="0">
                <a:solidFill>
                  <a:srgbClr val="2A9D8F"/>
                </a:solidFill>
                <a:latin typeface="Calibri"/>
              </a:rPr>
              <a:t>— MENTORED BY 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23760" y="3200400"/>
            <a:ext cx="28346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400" b="1" i="0">
                <a:solidFill>
                  <a:srgbClr val="E9C46A"/>
                </a:solidFill>
                <a:latin typeface="Georgia"/>
              </a:rPr>
              <a:t>Dr. Clifford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3760" y="3657600"/>
            <a:ext cx="28346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Acting Dean, SNHS</a:t>
            </a:r>
          </a:p>
        </p:txBody>
      </p:sp>
      <p:pic>
        <p:nvPicPr>
          <p:cNvPr id="14" name="Picture 13" descr="MarjUnterbergNursHealthStud_Logo_Vert_Whi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160" y="1097280"/>
            <a:ext cx="3524836" cy="34747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 / 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E3A5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In Their Own Words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What the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Ambassadors</a:t>
            </a:r>
            <a:r>
              <a:rPr sz="3400" b="1" i="0">
                <a:solidFill>
                  <a:srgbClr val="F8F9FA"/>
                </a:solidFill>
                <a:latin typeface="Georgia"/>
              </a:rPr>
              <a:t> Said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8640" y="1463040"/>
            <a:ext cx="5669280" cy="146304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1554480"/>
            <a:ext cx="5303520" cy="1005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1">
                <a:solidFill>
                  <a:srgbClr val="F8F9FA"/>
                </a:solidFill>
                <a:latin typeface="Calibri"/>
              </a:rPr>
              <a:t>"B did great! It was an effective way of hearing how I could actually be a good leader. Good to see a little bit of Dr. Clifford's personality too."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56032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 i="0">
                <a:solidFill>
                  <a:srgbClr val="E9C46A"/>
                </a:solidFill>
                <a:latin typeface="Calibri"/>
              </a:rPr>
              <a:t>— Post-workshop survey response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8640" y="3108960"/>
            <a:ext cx="5669280" cy="146304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1520" y="3200400"/>
            <a:ext cx="5303520" cy="1005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1">
                <a:solidFill>
                  <a:srgbClr val="F8F9FA"/>
                </a:solidFill>
                <a:latin typeface="Calibri"/>
              </a:rPr>
              <a:t>"I really loved this activity that we did with the nursing ambassadors. I can't wait to see what future events has in store for us."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420624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 i="0">
                <a:solidFill>
                  <a:srgbClr val="2A9D8F"/>
                </a:solidFill>
                <a:latin typeface="Calibri"/>
              </a:rPr>
              <a:t>— Post-workshop survey response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48640" y="4754880"/>
            <a:ext cx="5669280" cy="146304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31520" y="4846320"/>
            <a:ext cx="5303520" cy="1005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1">
                <a:solidFill>
                  <a:srgbClr val="F8F9FA"/>
                </a:solidFill>
                <a:latin typeface="Calibri"/>
              </a:rPr>
              <a:t>"I would like to get a better communication style when working with a team... gain the confidence in public speaking and talking with families, faculty, potential students."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520" y="585216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 i="0">
                <a:solidFill>
                  <a:srgbClr val="E76F51"/>
                </a:solidFill>
                <a:latin typeface="Calibri"/>
              </a:rPr>
              <a:t>— What students want from the program</a:t>
            </a:r>
          </a:p>
        </p:txBody>
      </p:sp>
      <p:pic>
        <p:nvPicPr>
          <p:cNvPr id="13" name="Picture 12" descr="survey-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80" y="1645920"/>
            <a:ext cx="5029200" cy="65083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583680" y="5029200"/>
            <a:ext cx="50292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1">
                <a:solidFill>
                  <a:srgbClr val="999999"/>
                </a:solidFill>
                <a:latin typeface="Calibri"/>
              </a:rPr>
              <a:t>Activity Interest Survey Results (3 responses)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858000" y="5486400"/>
            <a:ext cx="4572000" cy="914400"/>
          </a:xfrm>
          <a:prstGeom prst="roundRect">
            <a:avLst/>
          </a:prstGeom>
          <a:solidFill>
            <a:srgbClr val="1E2A3F"/>
          </a:solidFill>
          <a:ln w="127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949440" y="5577840"/>
            <a:ext cx="43891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500" b="1" i="0">
                <a:solidFill>
                  <a:srgbClr val="E9C46A"/>
                </a:solidFill>
                <a:latin typeface="Calibri"/>
              </a:rPr>
              <a:t>Leadership &amp; Communication: 100% interest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949440" y="5943600"/>
            <a:ext cx="43891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Students want practical, interactive experiences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10 / 17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1E3A5F"/>
            </a:gs>
            <a:gs pos="100000">
              <a:srgbClr val="4A2C2A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Real Talk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029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The </a:t>
            </a:r>
            <a:r>
              <a:rPr sz="3400" b="1" i="0">
                <a:solidFill>
                  <a:srgbClr val="E76F51"/>
                </a:solidFill>
                <a:latin typeface="Georgia"/>
              </a:rPr>
              <a:t>Challenges</a:t>
            </a:r>
            <a:r>
              <a:rPr sz="3400" b="1" i="0">
                <a:solidFill>
                  <a:srgbClr val="F8F9FA"/>
                </a:solidFill>
                <a:latin typeface="Georgia"/>
              </a:rPr>
              <a:t>
Nobody Warns You About</a:t>
            </a:r>
          </a:p>
        </p:txBody>
      </p:sp>
      <p:pic>
        <p:nvPicPr>
          <p:cNvPr id="4" name="Picture 3" descr="s11-challeng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60320"/>
            <a:ext cx="2041451" cy="36576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6217920" y="731520"/>
            <a:ext cx="5303520" cy="18288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400800" y="868680"/>
            <a:ext cx="49377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E76F51"/>
                </a:solidFill>
                <a:latin typeface="Calibri"/>
              </a:rPr>
              <a:t>Logistics &amp; Coordination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1280160"/>
            <a:ext cx="49377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E8ECF1"/>
                </a:solidFill>
                <a:latin typeface="Calibri"/>
              </a:rPr>
              <a:t>Scheduling 20-30 busy undergrads, booking rooms, managing budgets, handling permissions — the invisible work that makes everything else possible.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17920" y="2743200"/>
            <a:ext cx="5303520" cy="18288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00800" y="2880360"/>
            <a:ext cx="49377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E9C46A"/>
                </a:solidFill>
                <a:latin typeface="Calibri"/>
              </a:rPr>
              <a:t>Curriculum Design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3291840"/>
            <a:ext cx="49377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E8ECF1"/>
                </a:solidFill>
                <a:latin typeface="Calibri"/>
              </a:rPr>
              <a:t>How do you teach leadership to nursing and health students in a way that's practical, not theoretical? Finding the right balance was an ongoing experiment.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217920" y="4754880"/>
            <a:ext cx="5303520" cy="18288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400800" y="4892040"/>
            <a:ext cx="49377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2A9D8F"/>
                </a:solidFill>
                <a:latin typeface="Calibri"/>
              </a:rPr>
              <a:t>Topic Selection &amp; Engagement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5303520"/>
            <a:ext cx="49377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E8ECF1"/>
                </a:solidFill>
                <a:latin typeface="Calibri"/>
              </a:rPr>
              <a:t>Which leadership styles matter most? How do you keep participation high? Every choice had to be intentional and student-centered.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11 / 17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The Turning Point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0292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When It All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Clicked</a:t>
            </a:r>
          </a:p>
        </p:txBody>
      </p:sp>
      <p:pic>
        <p:nvPicPr>
          <p:cNvPr id="4" name="Picture 3" descr="s12-breakthroug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011680"/>
            <a:ext cx="2296633" cy="4114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17920" y="548640"/>
            <a:ext cx="5303520" cy="1463040"/>
          </a:xfrm>
          <a:prstGeom prst="rect">
            <a:avLst/>
          </a:prstGeom>
          <a:solidFill>
            <a:srgbClr val="1A25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6217920" y="548640"/>
            <a:ext cx="50800" cy="146304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400800" y="640080"/>
            <a:ext cx="493776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 i="1">
                <a:solidFill>
                  <a:srgbClr val="F8F9FA"/>
                </a:solidFill>
                <a:latin typeface="Calibri"/>
              </a:rPr>
              <a:t>The students were engaged from the start, in both workshops. What really changed was me. By the second workshop, I stopped anticipating their answers. I stopped planning how to respond before they finished speaking.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17920" y="2286000"/>
            <a:ext cx="530352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600" b="0" i="0">
                <a:solidFill>
                  <a:srgbClr val="E8ECF1"/>
                </a:solidFill>
                <a:latin typeface="Calibri"/>
              </a:rPr>
              <a:t>I learned to </a:t>
            </a:r>
            <a:r>
              <a:rPr sz="1600" b="1" i="0">
                <a:solidFill>
                  <a:srgbClr val="E9C46A"/>
                </a:solidFill>
                <a:latin typeface="Calibri"/>
              </a:rPr>
              <a:t>truly listen</a:t>
            </a:r>
            <a:r>
              <a:rPr sz="1600" b="0" i="0">
                <a:solidFill>
                  <a:srgbClr val="E8ECF1"/>
                </a:solidFill>
                <a:latin typeface="Calibri"/>
              </a:rPr>
              <a:t>, to be present in the moment, and to let the conversation flow naturally instead of controlling it.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17920" y="3383280"/>
            <a:ext cx="53035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That shift made all the difference. I became more engaged, more curious, and more connected to the students I was serving.</a:t>
            </a:r>
          </a:p>
        </p:txBody>
      </p:sp>
      <p:pic>
        <p:nvPicPr>
          <p:cNvPr id="10" name="Picture 9" descr="ws2-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4480560"/>
            <a:ext cx="2560320" cy="1440180"/>
          </a:xfrm>
          <a:prstGeom prst="rect">
            <a:avLst/>
          </a:prstGeom>
        </p:spPr>
      </p:pic>
      <p:pic>
        <p:nvPicPr>
          <p:cNvPr id="11" name="Picture 10" descr="ws2-1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1120" y="4480560"/>
            <a:ext cx="2560320" cy="144018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17920" y="640080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1">
                <a:solidFill>
                  <a:srgbClr val="999999"/>
                </a:solidFill>
                <a:latin typeface="Calibri"/>
              </a:rPr>
              <a:t>Case study slides that sparked real debate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12 / 17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0A1628"/>
            </a:gs>
            <a:gs pos="100000">
              <a:srgbClr val="1A4A42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Impact So Far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By the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Numbers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31520" y="1645920"/>
            <a:ext cx="2560320" cy="32004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1828800"/>
            <a:ext cx="25603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6400" b="1" i="0">
                <a:solidFill>
                  <a:srgbClr val="E9C46A"/>
                </a:solidFill>
                <a:latin typeface="Georgia"/>
              </a:rPr>
              <a:t>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3200400"/>
            <a:ext cx="25603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8ECF1"/>
                </a:solidFill>
                <a:latin typeface="Calibri"/>
              </a:rPr>
              <a:t>Undergraduate</a:t>
            </a:r>
            <a:br/>
            <a:r>
              <a:t>Ambassadors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566160" y="1645920"/>
            <a:ext cx="2560320" cy="32004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3566160" y="1828800"/>
            <a:ext cx="25603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6400" b="1" i="0">
                <a:solidFill>
                  <a:srgbClr val="2A9D8F"/>
                </a:solidFill>
                <a:latin typeface="Georgia"/>
              </a:rPr>
              <a:t>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66160" y="3200400"/>
            <a:ext cx="25603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8ECF1"/>
                </a:solidFill>
                <a:latin typeface="Calibri"/>
              </a:rPr>
              <a:t>Events</a:t>
            </a:r>
            <a:br/>
            <a:r>
              <a:t>Completed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400800" y="1645920"/>
            <a:ext cx="2560320" cy="32004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00800" y="1828800"/>
            <a:ext cx="25603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6400" b="1" i="0">
                <a:solidFill>
                  <a:srgbClr val="E76F51"/>
                </a:solidFill>
                <a:latin typeface="Georgia"/>
              </a:rPr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0" y="3200400"/>
            <a:ext cx="25603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8ECF1"/>
                </a:solidFill>
                <a:latin typeface="Calibri"/>
              </a:rPr>
              <a:t>Leadership Styles</a:t>
            </a:r>
            <a:br/>
            <a:r>
              <a:t>Taught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235440" y="1645920"/>
            <a:ext cx="2560320" cy="32004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4A90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9235440" y="1828800"/>
            <a:ext cx="25603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6400" b="1" i="0">
                <a:solidFill>
                  <a:srgbClr val="4A90D9"/>
                </a:solidFill>
                <a:latin typeface="Georgia"/>
              </a:rPr>
              <a:t>$10K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35440" y="3200400"/>
            <a:ext cx="25603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8ECF1"/>
                </a:solidFill>
                <a:latin typeface="Calibri"/>
              </a:rPr>
              <a:t>Diversity Innovation</a:t>
            </a:r>
            <a:br/>
            <a:r>
              <a:t>Grant Secured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4400" y="5303520"/>
            <a:ext cx="100584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0" i="0">
                <a:solidFill>
                  <a:srgbClr val="E8ECF1"/>
                </a:solidFill>
                <a:latin typeface="Calibri"/>
              </a:rPr>
              <a:t>Connected to the </a:t>
            </a:r>
            <a:r>
              <a:rPr sz="1700" b="1" i="0">
                <a:solidFill>
                  <a:srgbClr val="E9C46A"/>
                </a:solidFill>
                <a:latin typeface="Calibri"/>
              </a:rPr>
              <a:t>Healthy Futures Initiative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, building pathways for underserved communities into health professions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13 / 17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E3A5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E9C46A"/>
                </a:solidFill>
                <a:latin typeface="Calibri"/>
              </a:rPr>
              <a:t>Looking Ahead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14400"/>
            <a:ext cx="50292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600" b="1" i="0">
                <a:solidFill>
                  <a:srgbClr val="F8F9FA"/>
                </a:solidFill>
                <a:latin typeface="Georgia"/>
              </a:rPr>
              <a:t>Spring 2026
&amp; </a:t>
            </a:r>
            <a:r>
              <a:rPr sz="3600" b="1" i="0">
                <a:solidFill>
                  <a:srgbClr val="E9C46A"/>
                </a:solidFill>
                <a:latin typeface="Georgia"/>
              </a:rPr>
              <a:t>Beyond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2103120"/>
            <a:ext cx="109728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377440"/>
            <a:ext cx="5029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Simulation Field Trip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 — Grunin Center hands-on experience in Nursing, PA, OT, AT, PT</a:t>
            </a:r>
          </a:p>
          <a:p>
            <a:pPr>
              <a:spcBef>
                <a:spcPts val="10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Peer Mentorship Training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 — Building public speaking &amp; mentorship skills</a:t>
            </a:r>
          </a:p>
          <a:p>
            <a:pPr>
              <a:spcBef>
                <a:spcPts val="10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Future Leaders Symposium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 — Full day mini-conference with certificates</a:t>
            </a:r>
          </a:p>
          <a:p>
            <a:pPr>
              <a:spcBef>
                <a:spcPts val="10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Community Outreach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 — Connecting with local schools through Healthy Futures</a:t>
            </a:r>
          </a:p>
        </p:txBody>
      </p:sp>
      <p:sp>
        <p:nvSpPr>
          <p:cNvPr id="6" name="Oval 5"/>
          <p:cNvSpPr/>
          <p:nvPr/>
        </p:nvSpPr>
        <p:spPr>
          <a:xfrm>
            <a:off x="6858000" y="960120"/>
            <a:ext cx="365760" cy="365760"/>
          </a:xfrm>
          <a:prstGeom prst="ellipse">
            <a:avLst/>
          </a:prstGeom>
          <a:solidFill>
            <a:srgbClr val="1E3A5F"/>
          </a:solidFill>
          <a:ln w="25400">
            <a:solidFill>
              <a:srgbClr val="F8F9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7013448" y="1371600"/>
            <a:ext cx="38100" cy="685800"/>
          </a:xfrm>
          <a:prstGeom prst="rect">
            <a:avLst/>
          </a:prstGeom>
          <a:solidFill>
            <a:srgbClr val="405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406640" y="91440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 i="0">
                <a:solidFill>
                  <a:srgbClr val="1E3A5F"/>
                </a:solidFill>
                <a:latin typeface="Calibri"/>
              </a:rPr>
              <a:t>Program Design</a:t>
            </a:r>
          </a:p>
        </p:txBody>
      </p:sp>
      <p:sp>
        <p:nvSpPr>
          <p:cNvPr id="9" name="Oval 8"/>
          <p:cNvSpPr/>
          <p:nvPr/>
        </p:nvSpPr>
        <p:spPr>
          <a:xfrm>
            <a:off x="6858000" y="2057400"/>
            <a:ext cx="365760" cy="365760"/>
          </a:xfrm>
          <a:prstGeom prst="ellipse">
            <a:avLst/>
          </a:prstGeom>
          <a:solidFill>
            <a:srgbClr val="1E6A5F"/>
          </a:solidFill>
          <a:ln w="25400">
            <a:solidFill>
              <a:srgbClr val="F8F9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7013448" y="2468880"/>
            <a:ext cx="38100" cy="685800"/>
          </a:xfrm>
          <a:prstGeom prst="rect">
            <a:avLst/>
          </a:prstGeom>
          <a:solidFill>
            <a:srgbClr val="405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406640" y="201168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 i="0">
                <a:solidFill>
                  <a:srgbClr val="1E6A5F"/>
                </a:solidFill>
                <a:latin typeface="Calibri"/>
              </a:rPr>
              <a:t>Ice Breakers</a:t>
            </a:r>
          </a:p>
        </p:txBody>
      </p:sp>
      <p:sp>
        <p:nvSpPr>
          <p:cNvPr id="12" name="Oval 11"/>
          <p:cNvSpPr/>
          <p:nvPr/>
        </p:nvSpPr>
        <p:spPr>
          <a:xfrm>
            <a:off x="6858000" y="3154680"/>
            <a:ext cx="365760" cy="365760"/>
          </a:xfrm>
          <a:prstGeom prst="ellipse">
            <a:avLst/>
          </a:prstGeom>
          <a:solidFill>
            <a:srgbClr val="2A9D8F"/>
          </a:solidFill>
          <a:ln w="25400">
            <a:solidFill>
              <a:srgbClr val="F8F9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7013448" y="3566160"/>
            <a:ext cx="38100" cy="685800"/>
          </a:xfrm>
          <a:prstGeom prst="rect">
            <a:avLst/>
          </a:prstGeom>
          <a:solidFill>
            <a:srgbClr val="405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7406640" y="310896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 i="0">
                <a:solidFill>
                  <a:srgbClr val="2A9D8F"/>
                </a:solidFill>
                <a:latin typeface="Calibri"/>
              </a:rPr>
              <a:t>Workshops</a:t>
            </a:r>
          </a:p>
        </p:txBody>
      </p:sp>
      <p:sp>
        <p:nvSpPr>
          <p:cNvPr id="15" name="Oval 14"/>
          <p:cNvSpPr/>
          <p:nvPr/>
        </p:nvSpPr>
        <p:spPr>
          <a:xfrm>
            <a:off x="6858000" y="4251960"/>
            <a:ext cx="365760" cy="365760"/>
          </a:xfrm>
          <a:prstGeom prst="ellipse">
            <a:avLst/>
          </a:prstGeom>
          <a:solidFill>
            <a:srgbClr val="8AB34F"/>
          </a:solidFill>
          <a:ln w="25400">
            <a:solidFill>
              <a:srgbClr val="F8F9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7013448" y="4663440"/>
            <a:ext cx="38100" cy="685800"/>
          </a:xfrm>
          <a:prstGeom prst="rect">
            <a:avLst/>
          </a:prstGeom>
          <a:solidFill>
            <a:srgbClr val="405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406640" y="420624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 i="0">
                <a:solidFill>
                  <a:srgbClr val="8AB34F"/>
                </a:solidFill>
                <a:latin typeface="Calibri"/>
              </a:rPr>
              <a:t>Field Trips &amp; Surveys</a:t>
            </a:r>
          </a:p>
        </p:txBody>
      </p:sp>
      <p:sp>
        <p:nvSpPr>
          <p:cNvPr id="18" name="Oval 17"/>
          <p:cNvSpPr/>
          <p:nvPr/>
        </p:nvSpPr>
        <p:spPr>
          <a:xfrm>
            <a:off x="6858000" y="5349240"/>
            <a:ext cx="365760" cy="365760"/>
          </a:xfrm>
          <a:prstGeom prst="ellipse">
            <a:avLst/>
          </a:prstGeom>
          <a:solidFill>
            <a:srgbClr val="E9C46A"/>
          </a:solidFill>
          <a:ln w="25400">
            <a:solidFill>
              <a:srgbClr val="F8F9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7406640" y="530352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 i="0">
                <a:solidFill>
                  <a:srgbClr val="E9C46A"/>
                </a:solidFill>
                <a:latin typeface="Calibri"/>
              </a:rPr>
              <a:t>Symposium &amp; Outreach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58000" y="6217920"/>
            <a:ext cx="41148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1">
                <a:solidFill>
                  <a:srgbClr val="999999"/>
                </a:solidFill>
                <a:latin typeface="Calibri"/>
              </a:rPr>
              <a:t>Program Growth Trajectory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14 / 17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Lessons Learned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What Building This Program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Taught Me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8640" y="1645920"/>
            <a:ext cx="3474720" cy="43891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01168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Start With People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743200"/>
            <a:ext cx="310896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0" i="0">
                <a:solidFill>
                  <a:srgbClr val="E8ECF1"/>
                </a:solidFill>
                <a:latin typeface="Calibri"/>
              </a:rPr>
              <a:t>Great programs aren't built on paper — they're built on relationships. Listen to your students first, design second.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297679" y="1645920"/>
            <a:ext cx="3474720" cy="43891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480559" y="201168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2A9D8F"/>
                </a:solidFill>
                <a:latin typeface="Calibri"/>
              </a:rPr>
              <a:t>Iterate, Don't Perfect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0559" y="2743200"/>
            <a:ext cx="310896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0" i="0">
                <a:solidFill>
                  <a:srgbClr val="E8ECF1"/>
                </a:solidFill>
                <a:latin typeface="Calibri"/>
              </a:rPr>
              <a:t>The first workshop wasn't perfect. The second was better. Progress beats perfection every time.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046719" y="1645920"/>
            <a:ext cx="3474720" cy="43891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229599" y="201168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76F51"/>
                </a:solidFill>
                <a:latin typeface="Calibri"/>
              </a:rPr>
              <a:t>Leadership Is Learned By Doing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29599" y="2743200"/>
            <a:ext cx="310896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0" i="0">
                <a:solidFill>
                  <a:srgbClr val="E8ECF1"/>
                </a:solidFill>
                <a:latin typeface="Calibri"/>
              </a:rPr>
              <a:t>I didn't just teach leadership — I had to practice it. Building this program was my own leadership lab.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15 / 17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Gratitude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800" b="1" i="0">
                <a:solidFill>
                  <a:srgbClr val="F8F9FA"/>
                </a:solidFill>
                <a:latin typeface="Georgia"/>
              </a:rPr>
              <a:t>Thank </a:t>
            </a:r>
            <a:r>
              <a:rPr sz="3800" b="1" i="0">
                <a:solidFill>
                  <a:srgbClr val="E9C46A"/>
                </a:solidFill>
                <a:latin typeface="Georgia"/>
              </a:rPr>
              <a:t>You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645920"/>
            <a:ext cx="2651760" cy="384048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26517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200" b="0" i="0">
                <a:solidFill>
                  <a:srgbClr val="F8F9FA"/>
                </a:solidFill>
                <a:latin typeface="Calibri"/>
              </a:rPr>
              <a:t>🎓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468880"/>
            <a:ext cx="24688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1" i="0">
                <a:solidFill>
                  <a:srgbClr val="E9C46A"/>
                </a:solidFill>
                <a:latin typeface="Calibri"/>
              </a:rPr>
              <a:t>Dr. Clifford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3017520"/>
            <a:ext cx="246888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E8ECF1"/>
                </a:solidFill>
                <a:latin typeface="Calibri"/>
              </a:rPr>
              <a:t>Acting Dean &amp; Mentor</a:t>
            </a:r>
            <a:br/>
            <a:r>
              <a:t>For believing in the vision and guiding me every step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337560" y="1645920"/>
            <a:ext cx="2651760" cy="384048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337560" y="1828800"/>
            <a:ext cx="26517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200" b="0" i="0">
                <a:solidFill>
                  <a:srgbClr val="F8F9FA"/>
                </a:solidFill>
                <a:latin typeface="Calibri"/>
              </a:rPr>
              <a:t>🏫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29000" y="2468880"/>
            <a:ext cx="24688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1" i="0">
                <a:solidFill>
                  <a:srgbClr val="2A9D8F"/>
                </a:solidFill>
                <a:latin typeface="Calibri"/>
              </a:rPr>
              <a:t>SNHS Faculty &amp; Staff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29000" y="3017520"/>
            <a:ext cx="246888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E8ECF1"/>
                </a:solidFill>
                <a:latin typeface="Calibri"/>
              </a:rPr>
              <a:t>For the resources, support, and trust to build something new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217920" y="1645920"/>
            <a:ext cx="2651760" cy="384048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217920" y="1828800"/>
            <a:ext cx="26517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200" b="0" i="0">
                <a:solidFill>
                  <a:srgbClr val="F8F9FA"/>
                </a:solidFill>
                <a:latin typeface="Calibri"/>
              </a:rPr>
              <a:t>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09360" y="2468880"/>
            <a:ext cx="24688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1" i="0">
                <a:solidFill>
                  <a:srgbClr val="E76F51"/>
                </a:solidFill>
                <a:latin typeface="Calibri"/>
              </a:rPr>
              <a:t>20 Student Ambassadors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09360" y="3017520"/>
            <a:ext cx="246888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E8ECF1"/>
                </a:solidFill>
                <a:latin typeface="Calibri"/>
              </a:rPr>
              <a:t>For showing up, leaning in, and making this program come alive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98280" y="1645920"/>
            <a:ext cx="2651760" cy="384048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4A90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9098280" y="1828800"/>
            <a:ext cx="26517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200" b="0" i="0">
                <a:solidFill>
                  <a:srgbClr val="F8F9FA"/>
                </a:solidFill>
                <a:latin typeface="Calibri"/>
              </a:rPr>
              <a:t>🏆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189720" y="2468880"/>
            <a:ext cx="24688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1" i="0">
                <a:solidFill>
                  <a:srgbClr val="4A90D9"/>
                </a:solidFill>
                <a:latin typeface="Calibri"/>
              </a:rPr>
              <a:t>Scholarship Week Committee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89720" y="3017520"/>
            <a:ext cx="2468880" cy="2011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E8ECF1"/>
                </a:solidFill>
                <a:latin typeface="Calibri"/>
              </a:rPr>
              <a:t>For the opportunity to share this journey with you today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14400" y="5760720"/>
            <a:ext cx="100584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0" i="1">
                <a:solidFill>
                  <a:srgbClr val="999999"/>
                </a:solidFill>
                <a:latin typeface="Calibri"/>
              </a:rPr>
              <a:t>None of this would have been possible without each of you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16 / 17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2A9D8F"/>
            </a:gs>
            <a:gs pos="100000">
              <a:srgbClr val="E9C46A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1371600"/>
            <a:ext cx="850392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600" b="1" i="0">
                <a:solidFill>
                  <a:srgbClr val="F8F9FA"/>
                </a:solidFill>
                <a:latin typeface="Georgia"/>
              </a:rPr>
              <a:t>The best way to learn
leadership is to </a:t>
            </a:r>
            <a:r>
              <a:rPr sz="3600" b="1" i="0">
                <a:solidFill>
                  <a:srgbClr val="E9C46A"/>
                </a:solidFill>
                <a:latin typeface="Georgia"/>
              </a:rPr>
              <a:t>build something</a:t>
            </a:r>
            <a:r>
              <a:rPr sz="3600" b="1" i="0">
                <a:solidFill>
                  <a:srgbClr val="F8F9FA"/>
                </a:solidFill>
                <a:latin typeface="Georgia"/>
              </a:rPr>
              <a:t>
that matters.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5303520" y="3840480"/>
            <a:ext cx="137160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828800" y="4206240"/>
            <a:ext cx="85039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700" b="0" i="0">
                <a:solidFill>
                  <a:srgbClr val="E8ECF1"/>
                </a:solidFill>
                <a:latin typeface="Calibri"/>
              </a:rPr>
              <a:t>Thank you for your time and support.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4846320"/>
            <a:ext cx="85039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800" b="1" i="0">
                <a:solidFill>
                  <a:srgbClr val="F8F9FA"/>
                </a:solidFill>
                <a:latin typeface="Calibri"/>
              </a:rPr>
              <a:t>Bingjun Li, M.S.Ed.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5212080"/>
            <a:ext cx="85039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999999"/>
                </a:solidFill>
                <a:latin typeface="Calibri"/>
              </a:rPr>
              <a:t>Graduate Assistant · SNHS · Monmouth University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0" y="5577840"/>
            <a:ext cx="85039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0">
                <a:solidFill>
                  <a:srgbClr val="999999"/>
                </a:solidFill>
                <a:latin typeface="Calibri"/>
              </a:rPr>
              <a:t>Mentored by Dr. Clifford, Acting Dean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17 / 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914400"/>
            <a:ext cx="50292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400" b="0" i="0">
                <a:solidFill>
                  <a:srgbClr val="999999"/>
                </a:solidFill>
                <a:latin typeface="Georgia"/>
              </a:rPr>
              <a:t>It started with a conversation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55448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600" b="1" i="0">
                <a:solidFill>
                  <a:srgbClr val="F8F9FA"/>
                </a:solidFill>
                <a:latin typeface="Georgia"/>
              </a:rPr>
              <a:t>A </a:t>
            </a:r>
            <a:r>
              <a:rPr sz="3600" b="1" i="0">
                <a:solidFill>
                  <a:srgbClr val="E9C46A"/>
                </a:solidFill>
                <a:latin typeface="Georgia"/>
              </a:rPr>
              <a:t>shared vision</a:t>
            </a:r>
            <a:r>
              <a:rPr sz="3600" b="1" i="0">
                <a:solidFill>
                  <a:srgbClr val="F8F9FA"/>
                </a:solidFill>
                <a:latin typeface="Georgia"/>
              </a:rPr>
              <a:t>,
a mentor, and a plan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3017520"/>
            <a:ext cx="5029200" cy="1371600"/>
          </a:xfrm>
          <a:prstGeom prst="rect">
            <a:avLst/>
          </a:prstGeom>
          <a:solidFill>
            <a:srgbClr val="1A25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731520" y="3017520"/>
            <a:ext cx="50800" cy="13716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3108960"/>
            <a:ext cx="475488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0" i="1">
                <a:solidFill>
                  <a:srgbClr val="F8F9FA"/>
                </a:solidFill>
                <a:latin typeface="Calibri"/>
              </a:rPr>
              <a:t>Dr. Clifford shared her ideas for a student leadership program. We brainstormed events, surveyed students, and shaped the workshops together based on real feedback.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4572000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0" i="0">
                <a:solidFill>
                  <a:srgbClr val="E8ECF1"/>
                </a:solidFill>
                <a:latin typeface="Calibri"/>
              </a:rPr>
              <a:t>With her guidance, I built it from the ground up.</a:t>
            </a:r>
          </a:p>
        </p:txBody>
      </p:sp>
      <p:pic>
        <p:nvPicPr>
          <p:cNvPr id="8" name="Picture 7" descr="s2-hoo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457200"/>
            <a:ext cx="3215286" cy="57607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2 / 17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E3A5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E9C46A"/>
                </a:solidFill>
                <a:latin typeface="Calibri"/>
              </a:rPr>
              <a:t>Who Am 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144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600" b="1" i="0">
                <a:solidFill>
                  <a:srgbClr val="F8F9FA"/>
                </a:solidFill>
                <a:latin typeface="Georgia"/>
              </a:rPr>
              <a:t>From Classroom
to </a:t>
            </a:r>
            <a:r>
              <a:rPr sz="3600" b="1" i="0">
                <a:solidFill>
                  <a:srgbClr val="E9C46A"/>
                </a:solidFill>
                <a:latin typeface="Georgia"/>
              </a:rPr>
              <a:t>Program Builder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2194560"/>
            <a:ext cx="109728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468880"/>
            <a:ext cx="50292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Bingjun Li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 — M.S.Ed. Graduate Assistant</a:t>
            </a:r>
          </a:p>
          <a:p>
            <a:pPr>
              <a:spcBef>
                <a:spcPts val="8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Assigned to SNHS under Dr. Clifford</a:t>
            </a:r>
          </a:p>
          <a:p>
            <a:pPr>
              <a:spcBef>
                <a:spcPts val="8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Tasked with building the Student Ambassador Program from concept to reality</a:t>
            </a:r>
          </a:p>
          <a:p>
            <a:pPr>
              <a:spcBef>
                <a:spcPts val="800"/>
              </a:spcBef>
            </a:pPr>
            <a:r>
              <a:rPr sz="1700" b="0" i="0">
                <a:solidFill>
                  <a:srgbClr val="E9C46A"/>
                </a:solidFill>
                <a:latin typeface="Calibri"/>
              </a:rPr>
              <a:t>● 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Education background meeting healthcare leadership — a unique intersection</a:t>
            </a:r>
          </a:p>
        </p:txBody>
      </p:sp>
      <p:sp>
        <p:nvSpPr>
          <p:cNvPr id="6" name="Oval 5"/>
          <p:cNvSpPr/>
          <p:nvPr/>
        </p:nvSpPr>
        <p:spPr>
          <a:xfrm>
            <a:off x="6858000" y="1371600"/>
            <a:ext cx="2286000" cy="2286000"/>
          </a:xfrm>
          <a:prstGeom prst="ellipse">
            <a:avLst/>
          </a:prstGeom>
          <a:solidFill>
            <a:srgbClr val="1A3050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040880" y="2011680"/>
            <a:ext cx="192024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800" b="1" i="0">
                <a:solidFill>
                  <a:srgbClr val="E9C46A"/>
                </a:solidFill>
                <a:latin typeface="Calibri"/>
              </a:rPr>
              <a:t>🎓 Education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E8ECF1"/>
                </a:solidFill>
                <a:latin typeface="Calibri"/>
              </a:rPr>
              <a:t>Curriculum · Pedagogy
Assessment</a:t>
            </a:r>
          </a:p>
        </p:txBody>
      </p:sp>
      <p:sp>
        <p:nvSpPr>
          <p:cNvPr id="8" name="Oval 7"/>
          <p:cNvSpPr/>
          <p:nvPr/>
        </p:nvSpPr>
        <p:spPr>
          <a:xfrm>
            <a:off x="8961120" y="1371600"/>
            <a:ext cx="2286000" cy="2286000"/>
          </a:xfrm>
          <a:prstGeom prst="ellipse">
            <a:avLst/>
          </a:prstGeom>
          <a:solidFill>
            <a:srgbClr val="143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9144000" y="2011680"/>
            <a:ext cx="192024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800" b="1" i="0">
                <a:solidFill>
                  <a:srgbClr val="2A9D8F"/>
                </a:solidFill>
                <a:latin typeface="Calibri"/>
              </a:rPr>
              <a:t>🩺 Healthcare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E8ECF1"/>
                </a:solidFill>
                <a:latin typeface="Calibri"/>
              </a:rPr>
              <a:t>Leadership · Clinical
Community</a:t>
            </a:r>
          </a:p>
        </p:txBody>
      </p:sp>
      <p:sp>
        <p:nvSpPr>
          <p:cNvPr id="10" name="Oval 9"/>
          <p:cNvSpPr/>
          <p:nvPr/>
        </p:nvSpPr>
        <p:spPr>
          <a:xfrm>
            <a:off x="8046720" y="4114800"/>
            <a:ext cx="2011680" cy="2011680"/>
          </a:xfrm>
          <a:prstGeom prst="ellipse">
            <a:avLst/>
          </a:prstGeom>
          <a:solidFill>
            <a:srgbClr val="182E42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8138160" y="4480560"/>
            <a:ext cx="182880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1" i="0">
                <a:solidFill>
                  <a:srgbClr val="F8F9FA"/>
                </a:solidFill>
                <a:latin typeface="Calibri"/>
              </a:rPr>
              <a:t>Student</a:t>
            </a:r>
            <a:br/>
            <a:r>
              <a:t>Ambassador</a:t>
            </a:r>
            <a:br/>
            <a:r>
              <a:t>Program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0" y="6309360"/>
            <a:ext cx="43891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1">
                <a:solidFill>
                  <a:srgbClr val="999999"/>
                </a:solidFill>
                <a:latin typeface="Calibri"/>
              </a:rPr>
              <a:t>Where education meets healthcare leadership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3 / 17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0A1628"/>
            </a:gs>
            <a:gs pos="100000">
              <a:srgbClr val="1A4A42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E9C46A"/>
                </a:solidFill>
                <a:latin typeface="Calibri"/>
              </a:rPr>
              <a:t>The Mission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1440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F8F9FA"/>
                </a:solidFill>
                <a:latin typeface="Georgia"/>
              </a:rPr>
              <a:t>What Is the Student Ambassador Program?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828800"/>
            <a:ext cx="109728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10312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800" b="0" i="0">
                <a:solidFill>
                  <a:srgbClr val="E8ECF1"/>
                </a:solidFill>
                <a:latin typeface="Calibri"/>
              </a:rPr>
              <a:t>A </a:t>
            </a:r>
            <a:r>
              <a:rPr sz="1800" b="1" i="0">
                <a:solidFill>
                  <a:srgbClr val="E9C46A"/>
                </a:solidFill>
                <a:latin typeface="Calibri"/>
              </a:rPr>
              <a:t>one-year leadership development program</a:t>
            </a:r>
            <a:r>
              <a:rPr sz="1800" b="0" i="0">
                <a:solidFill>
                  <a:srgbClr val="E8ECF1"/>
                </a:solidFill>
                <a:latin typeface="Calibri"/>
              </a:rPr>
              <a:t> for 20-30 SNHS undergraduate students who represent the school, lead health promotion initiatives, and grow as future healthcare leaders.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1520" y="3200400"/>
            <a:ext cx="2011680" cy="457200"/>
          </a:xfrm>
          <a:prstGeom prst="roundRect">
            <a:avLst/>
          </a:prstGeom>
          <a:solidFill>
            <a:srgbClr val="3A31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500" b="1">
                <a:solidFill>
                  <a:srgbClr val="E9C46A"/>
                </a:solidFill>
              </a:rPr>
              <a:t>Transformational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926080" y="3200400"/>
            <a:ext cx="2011680" cy="457200"/>
          </a:xfrm>
          <a:prstGeom prst="roundRect">
            <a:avLst/>
          </a:prstGeom>
          <a:solidFill>
            <a:srgbClr val="0A27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500" b="1">
                <a:solidFill>
                  <a:srgbClr val="2A9D8F"/>
                </a:solidFill>
              </a:rPr>
              <a:t>Democratic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120640" y="3200400"/>
            <a:ext cx="2011680" cy="457200"/>
          </a:xfrm>
          <a:prstGeom prst="roundRect">
            <a:avLst/>
          </a:prstGeom>
          <a:solidFill>
            <a:srgbClr val="391B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500" b="1">
                <a:solidFill>
                  <a:srgbClr val="E76F51"/>
                </a:solidFill>
              </a:rPr>
              <a:t>Adaptive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5200" y="3200400"/>
            <a:ext cx="2011680" cy="457200"/>
          </a:xfrm>
          <a:prstGeom prst="roundRect">
            <a:avLst/>
          </a:prstGeom>
          <a:solidFill>
            <a:srgbClr val="3A31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500" b="1">
                <a:solidFill>
                  <a:srgbClr val="E9C46A"/>
                </a:solidFill>
              </a:rPr>
              <a:t>Collaborative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1520" y="4114800"/>
            <a:ext cx="256032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ounded Rectangle 10"/>
          <p:cNvSpPr/>
          <p:nvPr/>
        </p:nvSpPr>
        <p:spPr>
          <a:xfrm>
            <a:off x="731520" y="4297680"/>
            <a:ext cx="2560320" cy="22860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731520" y="4389120"/>
            <a:ext cx="25603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0" i="0">
                <a:solidFill>
                  <a:srgbClr val="F8F9FA"/>
                </a:solidFill>
                <a:latin typeface="Calibri"/>
              </a:rPr>
              <a:t>🎯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1520" y="484632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9C46A"/>
                </a:solidFill>
                <a:latin typeface="Calibri"/>
              </a:rPr>
              <a:t>Leadership</a:t>
            </a:r>
            <a:br/>
            <a:r>
              <a:t>Training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" y="557784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Workshops, styles,</a:t>
            </a:r>
            <a:br/>
            <a:r>
              <a:t>case studies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566160" y="4114800"/>
            <a:ext cx="2560320" cy="50800"/>
          </a:xfrm>
          <a:prstGeom prst="rect">
            <a:avLst/>
          </a:prstGeom>
          <a:solidFill>
            <a:srgbClr val="2A9D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ounded Rectangle 15"/>
          <p:cNvSpPr/>
          <p:nvPr/>
        </p:nvSpPr>
        <p:spPr>
          <a:xfrm>
            <a:off x="3566160" y="4297680"/>
            <a:ext cx="2560320" cy="22860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566160" y="4389120"/>
            <a:ext cx="25603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0" i="0">
                <a:solidFill>
                  <a:srgbClr val="F8F9FA"/>
                </a:solidFill>
                <a:latin typeface="Calibri"/>
              </a:rPr>
              <a:t>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66160" y="484632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2A9D8F"/>
                </a:solidFill>
                <a:latin typeface="Calibri"/>
              </a:rPr>
              <a:t>Community</a:t>
            </a:r>
            <a:br/>
            <a:r>
              <a:t>Outreach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66160" y="557784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Healthy Futures,</a:t>
            </a:r>
            <a:br/>
            <a:r>
              <a:t>local schools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400800" y="4114800"/>
            <a:ext cx="2560320" cy="50800"/>
          </a:xfrm>
          <a:prstGeom prst="rect">
            <a:avLst/>
          </a:prstGeom>
          <a:solidFill>
            <a:srgbClr val="E76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ounded Rectangle 20"/>
          <p:cNvSpPr/>
          <p:nvPr/>
        </p:nvSpPr>
        <p:spPr>
          <a:xfrm>
            <a:off x="6400800" y="4297680"/>
            <a:ext cx="2560320" cy="22860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400800" y="4389120"/>
            <a:ext cx="25603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0" i="0">
                <a:solidFill>
                  <a:srgbClr val="F8F9FA"/>
                </a:solidFill>
                <a:latin typeface="Calibri"/>
              </a:rPr>
              <a:t>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400800" y="484632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76F51"/>
                </a:solidFill>
                <a:latin typeface="Calibri"/>
              </a:rPr>
              <a:t>Professional</a:t>
            </a:r>
            <a:br/>
            <a:r>
              <a:t>Development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00800" y="557784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Public speaking,</a:t>
            </a:r>
            <a:br/>
            <a:r>
              <a:t>mentorship</a:t>
            </a:r>
          </a:p>
        </p:txBody>
      </p:sp>
      <p:sp>
        <p:nvSpPr>
          <p:cNvPr id="25" name="Rectangle 24"/>
          <p:cNvSpPr/>
          <p:nvPr/>
        </p:nvSpPr>
        <p:spPr>
          <a:xfrm>
            <a:off x="9235440" y="4114800"/>
            <a:ext cx="2560320" cy="50800"/>
          </a:xfrm>
          <a:prstGeom prst="rect">
            <a:avLst/>
          </a:prstGeom>
          <a:solidFill>
            <a:srgbClr val="4A90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ounded Rectangle 25"/>
          <p:cNvSpPr/>
          <p:nvPr/>
        </p:nvSpPr>
        <p:spPr>
          <a:xfrm>
            <a:off x="9235440" y="4297680"/>
            <a:ext cx="2560320" cy="228600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4A90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9235440" y="4389120"/>
            <a:ext cx="256032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0" i="0">
                <a:solidFill>
                  <a:srgbClr val="F8F9FA"/>
                </a:solidFill>
                <a:latin typeface="Calibri"/>
              </a:rPr>
              <a:t>🩺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235440" y="484632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4A90D9"/>
                </a:solidFill>
                <a:latin typeface="Calibri"/>
              </a:rPr>
              <a:t>Health Career</a:t>
            </a:r>
            <a:br/>
            <a:r>
              <a:t>Exposure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35440" y="5577840"/>
            <a:ext cx="25603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Simulations,</a:t>
            </a:r>
            <a:br/>
            <a:r>
              <a:t>field trips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4 / 17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What I Built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731520"/>
            <a:ext cx="10515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Designing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Everything</a:t>
            </a:r>
            <a:r>
              <a:rPr sz="3400" b="1" i="0">
                <a:solidFill>
                  <a:srgbClr val="F8F9FA"/>
                </a:solidFill>
                <a:latin typeface="Georgia"/>
              </a:rPr>
              <a:t> from Scratch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645920"/>
            <a:ext cx="2651760" cy="48463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9C46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s5-curriculu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1737360"/>
            <a:ext cx="2468880" cy="18434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4360" y="4297680"/>
            <a:ext cx="23774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E9C46A"/>
                </a:solidFill>
                <a:latin typeface="Calibri"/>
              </a:rPr>
              <a:t>Leadership Curriculum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360" y="4754880"/>
            <a:ext cx="23774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 i="0">
                <a:solidFill>
                  <a:srgbClr val="E8ECF1"/>
                </a:solidFill>
                <a:latin typeface="Calibri"/>
              </a:rPr>
              <a:t>Transformational, democratic, adaptive &amp; collaborative leadership workshops with case studies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337560" y="1645920"/>
            <a:ext cx="2651760" cy="48463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2A9D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s5-assessm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737360"/>
            <a:ext cx="2468880" cy="184343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474720" y="4297680"/>
            <a:ext cx="23774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2A9D8F"/>
                </a:solidFill>
                <a:latin typeface="Calibri"/>
              </a:rPr>
              <a:t>Assessment Tools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74720" y="4754880"/>
            <a:ext cx="23774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 i="0">
                <a:solidFill>
                  <a:srgbClr val="E8ECF1"/>
                </a:solidFill>
                <a:latin typeface="Calibri"/>
              </a:rPr>
              <a:t>Leadership questionnaire &amp; activity interest survey to measure growth and guide programming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217920" y="1645920"/>
            <a:ext cx="2651760" cy="48463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E76F5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s5-event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0" y="1737360"/>
            <a:ext cx="2468880" cy="18434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355080" y="4297680"/>
            <a:ext cx="23774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E76F51"/>
                </a:solidFill>
                <a:latin typeface="Calibri"/>
              </a:rPr>
              <a:t>Events &amp; Workshops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355080" y="4754880"/>
            <a:ext cx="23774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 i="0">
                <a:solidFill>
                  <a:srgbClr val="E8ECF1"/>
                </a:solidFill>
                <a:latin typeface="Calibri"/>
              </a:rPr>
              <a:t>2 leadership workshops, 2 ice breaker events, plus full Spring 2026 programming calendar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98280" y="1645920"/>
            <a:ext cx="2651760" cy="4846320"/>
          </a:xfrm>
          <a:prstGeom prst="roundRect">
            <a:avLst/>
          </a:prstGeom>
          <a:solidFill>
            <a:srgbClr val="142035"/>
          </a:solidFill>
          <a:ln w="25400">
            <a:solidFill>
              <a:srgbClr val="4A90D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s5-outreach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9720" y="1737360"/>
            <a:ext cx="2468880" cy="184343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235440" y="4297680"/>
            <a:ext cx="23774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4A90D9"/>
                </a:solidFill>
                <a:latin typeface="Calibri"/>
              </a:rPr>
              <a:t>Outreach Materials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235440" y="4754880"/>
            <a:ext cx="23774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 i="0">
                <a:solidFill>
                  <a:srgbClr val="E8ECF1"/>
                </a:solidFill>
                <a:latin typeface="Calibri"/>
              </a:rPr>
              <a:t>Healthy Futures flyer, program poster, promotional materials for recruitment &amp; community partners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5 / 17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E3A5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The Journey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Program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Timeline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515600" cy="76200"/>
          </a:xfrm>
          <a:prstGeom prst="rect">
            <a:avLst/>
          </a:prstGeom>
          <a:solidFill>
            <a:srgbClr val="2A9D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Oval 4"/>
          <p:cNvSpPr/>
          <p:nvPr/>
        </p:nvSpPr>
        <p:spPr>
          <a:xfrm>
            <a:off x="1280160" y="1508760"/>
            <a:ext cx="228600" cy="228600"/>
          </a:xfrm>
          <a:prstGeom prst="ellipse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s6-found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" y="1920240"/>
            <a:ext cx="1463040" cy="14630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3840480"/>
            <a:ext cx="20116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9C46A"/>
                </a:solidFill>
                <a:latin typeface="Calibri"/>
              </a:rPr>
              <a:t>Foundation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4206240"/>
            <a:ext cx="2011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Fall 2025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4572000"/>
            <a:ext cx="20116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Grant Secured</a:t>
            </a:r>
            <a:br/>
            <a:r>
              <a:t>Program Design</a:t>
            </a:r>
            <a:br/>
            <a:r>
              <a:t>Recruitment</a:t>
            </a:r>
          </a:p>
        </p:txBody>
      </p:sp>
      <p:sp>
        <p:nvSpPr>
          <p:cNvPr id="10" name="Oval 9"/>
          <p:cNvSpPr/>
          <p:nvPr/>
        </p:nvSpPr>
        <p:spPr>
          <a:xfrm>
            <a:off x="3566160" y="1508760"/>
            <a:ext cx="228600" cy="228600"/>
          </a:xfrm>
          <a:prstGeom prst="ellipse">
            <a:avLst/>
          </a:prstGeom>
          <a:solidFill>
            <a:srgbClr val="2A9D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1" name="Picture 10" descr="s6-launc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080" y="1920240"/>
            <a:ext cx="1463040" cy="146304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43200" y="3840480"/>
            <a:ext cx="20116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2A9D8F"/>
                </a:solidFill>
                <a:latin typeface="Calibri"/>
              </a:rPr>
              <a:t>Launch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43200" y="4206240"/>
            <a:ext cx="2011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Nov 2025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43200" y="4572000"/>
            <a:ext cx="20116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Ice Breaker Events</a:t>
            </a:r>
            <a:br/>
            <a:r>
              <a:t>Team Building</a:t>
            </a:r>
            <a:br/>
            <a:r>
              <a:t>20-30 Ambassadors</a:t>
            </a:r>
          </a:p>
        </p:txBody>
      </p:sp>
      <p:sp>
        <p:nvSpPr>
          <p:cNvPr id="15" name="Oval 14"/>
          <p:cNvSpPr/>
          <p:nvPr/>
        </p:nvSpPr>
        <p:spPr>
          <a:xfrm>
            <a:off x="5852160" y="1508760"/>
            <a:ext cx="228600" cy="228600"/>
          </a:xfrm>
          <a:prstGeom prst="ellipse">
            <a:avLst/>
          </a:prstGeom>
          <a:solidFill>
            <a:srgbClr val="E76F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6" name="Picture 15" descr="s6-workshop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2080" y="1920240"/>
            <a:ext cx="1463040" cy="146304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029200" y="3840480"/>
            <a:ext cx="20116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E76F51"/>
                </a:solidFill>
                <a:latin typeface="Calibri"/>
              </a:rPr>
              <a:t>Workshops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29200" y="4206240"/>
            <a:ext cx="2011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Nov-Dec 2025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29200" y="4572000"/>
            <a:ext cx="20116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Leadership Training</a:t>
            </a:r>
            <a:br/>
            <a:r>
              <a:t>Transformational</a:t>
            </a:r>
            <a:br/>
            <a:r>
              <a:t>Leadership Focus</a:t>
            </a:r>
          </a:p>
        </p:txBody>
      </p:sp>
      <p:sp>
        <p:nvSpPr>
          <p:cNvPr id="20" name="Oval 19"/>
          <p:cNvSpPr/>
          <p:nvPr/>
        </p:nvSpPr>
        <p:spPr>
          <a:xfrm>
            <a:off x="8138160" y="1508760"/>
            <a:ext cx="228600" cy="228600"/>
          </a:xfrm>
          <a:prstGeom prst="ellipse">
            <a:avLst/>
          </a:prstGeom>
          <a:solidFill>
            <a:srgbClr val="4A90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1" name="Picture 20" descr="s6-growth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080" y="1920240"/>
            <a:ext cx="1463040" cy="146304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315200" y="3840480"/>
            <a:ext cx="20116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4A90D9"/>
                </a:solidFill>
                <a:latin typeface="Calibri"/>
              </a:rPr>
              <a:t>Growth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15200" y="4206240"/>
            <a:ext cx="2011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Spring 2026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315200" y="4572000"/>
            <a:ext cx="20116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Simulation Field Trip</a:t>
            </a:r>
            <a:br/>
            <a:r>
              <a:t>Mentorship Training</a:t>
            </a:r>
            <a:br/>
            <a:r>
              <a:t>Interest Surveys</a:t>
            </a:r>
          </a:p>
        </p:txBody>
      </p:sp>
      <p:sp>
        <p:nvSpPr>
          <p:cNvPr id="25" name="Oval 24"/>
          <p:cNvSpPr/>
          <p:nvPr/>
        </p:nvSpPr>
        <p:spPr>
          <a:xfrm>
            <a:off x="10424160" y="1508760"/>
            <a:ext cx="228600" cy="228600"/>
          </a:xfrm>
          <a:prstGeom prst="ellipse">
            <a:avLst/>
          </a:prstGeom>
          <a:solidFill>
            <a:srgbClr val="F8F9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6" name="Picture 25" descr="s6-futur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4080" y="1920240"/>
            <a:ext cx="1463040" cy="146304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601200" y="3840480"/>
            <a:ext cx="20116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F8F9FA"/>
                </a:solidFill>
                <a:latin typeface="Calibri"/>
              </a:rPr>
              <a:t>Future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601200" y="4206240"/>
            <a:ext cx="20116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2026+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01200" y="4572000"/>
            <a:ext cx="201168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300" b="0" i="0">
                <a:solidFill>
                  <a:srgbClr val="E8ECF1"/>
                </a:solidFill>
                <a:latin typeface="Calibri"/>
              </a:rPr>
              <a:t>Community Outreach</a:t>
            </a:r>
            <a:br/>
            <a:r>
              <a:t>Leaders Symposium</a:t>
            </a:r>
            <a:br/>
            <a:r>
              <a:t>Healthy Futures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6 / 17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E9C46A"/>
                </a:solidFill>
                <a:latin typeface="Calibri"/>
              </a:rPr>
              <a:t>Workshop 1, November 18, 2025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144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400" b="1" i="0">
                <a:solidFill>
                  <a:srgbClr val="F8F9FA"/>
                </a:solidFill>
                <a:latin typeface="Georgia"/>
              </a:rPr>
              <a:t>Leadership &amp;
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Communication Skills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2286000"/>
            <a:ext cx="109728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560320"/>
            <a:ext cx="45720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0" i="0">
                <a:solidFill>
                  <a:srgbClr val="E8ECF1"/>
                </a:solidFill>
                <a:latin typeface="Calibri"/>
              </a:rPr>
              <a:t>My first workshop ever, designed from scratch. Introduced different leadership styles through real world case studies, group discussions, and interactive activities to build communication skills.</a:t>
            </a:r>
          </a:p>
        </p:txBody>
      </p:sp>
      <p:pic>
        <p:nvPicPr>
          <p:cNvPr id="6" name="Picture 5" descr="ws1-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457200"/>
            <a:ext cx="2560320" cy="1440180"/>
          </a:xfrm>
          <a:prstGeom prst="rect">
            <a:avLst/>
          </a:prstGeom>
        </p:spPr>
      </p:pic>
      <p:pic>
        <p:nvPicPr>
          <p:cNvPr id="7" name="Picture 6" descr="ws1-0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457200"/>
            <a:ext cx="2560320" cy="1440180"/>
          </a:xfrm>
          <a:prstGeom prst="rect">
            <a:avLst/>
          </a:prstGeom>
        </p:spPr>
      </p:pic>
      <p:pic>
        <p:nvPicPr>
          <p:cNvPr id="8" name="Picture 7" descr="ws1-0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383280"/>
            <a:ext cx="2560320" cy="1440180"/>
          </a:xfrm>
          <a:prstGeom prst="rect">
            <a:avLst/>
          </a:prstGeom>
        </p:spPr>
      </p:pic>
      <p:pic>
        <p:nvPicPr>
          <p:cNvPr id="9" name="Picture 8" descr="ws1-09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3383280"/>
            <a:ext cx="2560320" cy="144018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640080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1">
                <a:solidFill>
                  <a:srgbClr val="999999"/>
                </a:solidFill>
                <a:latin typeface="Calibri"/>
              </a:rPr>
              <a:t>Actual slides from Workshop 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7 / 17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gradFill rotWithShape="1">
          <a:gsLst>
            <a:gs pos="0">
              <a:srgbClr val="0A1628"/>
            </a:gs>
            <a:gs pos="100000">
              <a:srgbClr val="1A4A42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274320"/>
            <a:ext cx="10058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000" b="1" i="0">
                <a:solidFill>
                  <a:srgbClr val="E9C46A"/>
                </a:solidFill>
                <a:latin typeface="Calibri"/>
              </a:rPr>
              <a:t>My Growth as a Facilitator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640080"/>
            <a:ext cx="100584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400" b="1" i="0">
                <a:solidFill>
                  <a:srgbClr val="F8F9FA"/>
                </a:solidFill>
                <a:latin typeface="Georgia"/>
              </a:rPr>
              <a:t>What I 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Learned</a:t>
            </a:r>
            <a:r>
              <a:rPr sz="3400" b="1" i="0">
                <a:solidFill>
                  <a:srgbClr val="F8F9FA"/>
                </a:solidFill>
                <a:latin typeface="Georgia"/>
              </a:rPr>
              <a:t> &amp; Changed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55448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E76F51"/>
                </a:solidFill>
                <a:latin typeface="Calibri"/>
              </a:rPr>
              <a:t>After Workshop 1, I noticed...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2103120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📝 Too much content delivery, not enough student interaction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926079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💬 Students wanted more discussion and real conversation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749039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⏱ Pacing felt rushed, needed to slow down and listen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00800" y="155448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2A9D8F"/>
                </a:solidFill>
                <a:latin typeface="Calibri"/>
              </a:rPr>
              <a:t>So for Workshop 2, I...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0" y="2103120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📊 Added a post-survey to capture feedback in real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2926079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🤝 Shifted to discussion-driven format, less lecturing, more facilitating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3749039"/>
            <a:ext cx="50292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E8ECF1"/>
                </a:solidFill>
                <a:latin typeface="Calibri"/>
              </a:rPr>
              <a:t>🎓 Co-facilitated with Dr. Clifford, learned from watching her lead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71600" y="5029200"/>
            <a:ext cx="9144000" cy="76200"/>
          </a:xfrm>
          <a:prstGeom prst="rect">
            <a:avLst/>
          </a:prstGeom>
          <a:solidFill>
            <a:srgbClr val="2A9D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31520" y="52120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 i="0">
                <a:solidFill>
                  <a:srgbClr val="E76F51"/>
                </a:solidFill>
                <a:latin typeface="Calibri"/>
              </a:rPr>
              <a:t>Content Heavy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114800" y="521208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400" b="0" i="1">
                <a:solidFill>
                  <a:srgbClr val="999999"/>
                </a:solidFill>
                <a:latin typeface="Calibri"/>
              </a:rPr>
              <a:t>Listen first, then redesign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86800" y="52120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400" b="1" i="0">
                <a:solidFill>
                  <a:srgbClr val="2A9D8F"/>
                </a:solidFill>
                <a:latin typeface="Calibri"/>
              </a:rPr>
              <a:t>Student Centered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8 / 17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A1628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E9C46A"/>
                </a:solidFill>
                <a:latin typeface="Calibri"/>
              </a:rPr>
              <a:t>Workshop 2, December 2, 2025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14400"/>
            <a:ext cx="5029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3400" b="1" i="0">
                <a:solidFill>
                  <a:srgbClr val="F8F9FA"/>
                </a:solidFill>
                <a:latin typeface="Georgia"/>
              </a:rPr>
              <a:t>Transformational
</a:t>
            </a:r>
            <a:r>
              <a:rPr sz="3400" b="1" i="0">
                <a:solidFill>
                  <a:srgbClr val="E9C46A"/>
                </a:solidFill>
                <a:latin typeface="Georgia"/>
              </a:rPr>
              <a:t>Leadership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2286000"/>
            <a:ext cx="1097280" cy="50800"/>
          </a:xfrm>
          <a:prstGeom prst="rect">
            <a:avLst/>
          </a:prstGeom>
          <a:solidFill>
            <a:srgbClr val="E9C46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560320"/>
            <a:ext cx="45720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700" b="0" i="0">
                <a:solidFill>
                  <a:srgbClr val="E8ECF1"/>
                </a:solidFill>
                <a:latin typeface="Calibri"/>
              </a:rPr>
              <a:t>A redesigned, discussion-driven workshop. Started with Simon Sinek's </a:t>
            </a:r>
            <a:r>
              <a:rPr sz="1700" b="1" i="0">
                <a:solidFill>
                  <a:srgbClr val="E9C46A"/>
                </a:solidFill>
                <a:latin typeface="Calibri"/>
              </a:rPr>
              <a:t>"Start With Why"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, asked students to reflect on their own why, and explored team dynamics through Patrick Lencioni's </a:t>
            </a:r>
            <a:r>
              <a:rPr sz="1700" b="1" i="0">
                <a:solidFill>
                  <a:srgbClr val="F8F9FA"/>
                </a:solidFill>
                <a:latin typeface="Calibri"/>
              </a:rPr>
              <a:t>Five Dysfunctions of a Team</a:t>
            </a:r>
            <a:r>
              <a:rPr sz="1700" b="0" i="0">
                <a:solidFill>
                  <a:srgbClr val="E8ECF1"/>
                </a:solidFill>
                <a:latin typeface="Calibri"/>
              </a:rPr>
              <a:t>.</a:t>
            </a:r>
          </a:p>
        </p:txBody>
      </p:sp>
      <p:pic>
        <p:nvPicPr>
          <p:cNvPr id="6" name="Picture 5" descr="ws2-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457200"/>
            <a:ext cx="2560320" cy="1440180"/>
          </a:xfrm>
          <a:prstGeom prst="rect">
            <a:avLst/>
          </a:prstGeom>
        </p:spPr>
      </p:pic>
      <p:pic>
        <p:nvPicPr>
          <p:cNvPr id="7" name="Picture 6" descr="ws2-0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457200"/>
            <a:ext cx="2560320" cy="1440180"/>
          </a:xfrm>
          <a:prstGeom prst="rect">
            <a:avLst/>
          </a:prstGeom>
        </p:spPr>
      </p:pic>
      <p:pic>
        <p:nvPicPr>
          <p:cNvPr id="8" name="Picture 7" descr="ws2-0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3383280"/>
            <a:ext cx="2560320" cy="1440180"/>
          </a:xfrm>
          <a:prstGeom prst="rect">
            <a:avLst/>
          </a:prstGeom>
        </p:spPr>
      </p:pic>
      <p:pic>
        <p:nvPicPr>
          <p:cNvPr id="9" name="Picture 8" descr="ws2-1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3383280"/>
            <a:ext cx="2560320" cy="136421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6400800"/>
            <a:ext cx="530352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0" i="1">
                <a:solidFill>
                  <a:srgbClr val="999999"/>
                </a:solidFill>
                <a:latin typeface="Calibri"/>
              </a:rPr>
              <a:t>Actual slides from Workshop 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247120" y="6400800"/>
            <a:ext cx="914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999999"/>
                </a:solidFill>
                <a:latin typeface="Calibri"/>
              </a:rPr>
              <a:t>9 / 17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